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1" r:id="rId4"/>
    <p:sldId id="258" r:id="rId5"/>
    <p:sldId id="259" r:id="rId6"/>
    <p:sldId id="290" r:id="rId7"/>
    <p:sldId id="292" r:id="rId8"/>
    <p:sldId id="263" r:id="rId9"/>
    <p:sldId id="264" r:id="rId10"/>
    <p:sldId id="260" r:id="rId11"/>
    <p:sldId id="286" r:id="rId12"/>
    <p:sldId id="285" r:id="rId13"/>
    <p:sldId id="287" r:id="rId14"/>
    <p:sldId id="283" r:id="rId15"/>
    <p:sldId id="267" r:id="rId16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sutaj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4645" autoAdjust="0"/>
  </p:normalViewPr>
  <p:slideViewPr>
    <p:cSldViewPr>
      <p:cViewPr varScale="1">
        <p:scale>
          <a:sx n="51" d="100"/>
          <a:sy n="51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73B11F-4C24-4AD5-BFC1-7DF70770AC5E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AE45E8-576D-4978-8B65-6E2D4EC4376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1943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CCC9-A01F-4366-BE4C-DE8EB8631AE4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8C45-D7F5-4BE0-9CDC-222EE2ACB59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CEF7-DDC2-4ED1-9516-0AA73E5B4783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219C-50C6-496B-A6F4-0AD31B6FE13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2312-D972-4D57-A365-17CB01CF44AF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075F-2EB9-4B49-8D34-BF16B35C531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FD9D-FD03-41E3-82AA-D2E99C57155A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0D15-8E92-42A0-9D2D-68BCFD1C8FA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DE8C-02D1-4639-9690-09B35DCD61A8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6833-4299-4423-A682-8B0AC120DD9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BD5-D1C5-4FD5-9589-41AFCAB2EA33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5297-3C8B-4F78-B0F5-E3F512A37DE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9695-2A8A-4A3D-855F-D9D1619541D9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A92A-3967-4E48-A71A-B111B51D57A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1AB0-4ABD-4E56-915C-80D1A680F005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4682-6054-4225-BB4A-06B20DDFF2B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29EC-7145-4E53-B5BA-4798430FBCD4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85CC-FCD4-4BEC-BF0C-E6BFDFB0C87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408F-6F7D-496A-ACC9-5F164E14D3E8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98F0-0E6C-430D-852D-1CCDEC61127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CC2C-14E1-4EE1-B4A5-63B2CA480709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C65C-8E24-412C-88FA-963627FCF09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8D388-DF50-4A2A-819B-32170551A255}" type="datetimeFigureOut">
              <a:rPr lang="et-EE"/>
              <a:pPr>
                <a:defRPr/>
              </a:pPr>
              <a:t>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8B98FD-8F51-4BE5-A5E4-49D285B563C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t-EE" dirty="0" smtClean="0"/>
              <a:t>Elupaikade taastamine märgaladega seotud liikidele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Liina Remm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Tartu ülikooli looduskaitsebioloogia töörühm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Eesti märgalad: seminar Tartus 6.02.2014</a:t>
            </a:r>
            <a:endParaRPr lang="et-EE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129" y="3104130"/>
            <a:ext cx="2466975" cy="1466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341" name="Picture 5" descr="TÜ_logo_must_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40968"/>
            <a:ext cx="1663214" cy="166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56" y="3197372"/>
            <a:ext cx="4412719" cy="36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Liigikaitsetööde tõhususe uuringud: metsis</a:t>
            </a:r>
            <a:endParaRPr lang="et-EE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t-EE" dirty="0" smtClean="0"/>
              <a:t>Enne-pärast-kontroll-eksperiment uuring + kisklus ja telemeetria Soomaal</a:t>
            </a:r>
          </a:p>
          <a:p>
            <a:r>
              <a:rPr lang="et-EE" dirty="0" smtClean="0"/>
              <a:t>Kas metsist aitab raie ja kraavide sulgmine?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25603" name="Picture 2" descr="Capercaillie (www.lauriecampbell.co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72" y="3356992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emu.ee/userfiles/symboolika/SEMUpr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RMK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956" y="5664869"/>
            <a:ext cx="144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oy%20logo%20ovaal_kodukal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74370"/>
            <a:ext cx="13716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236296" y="5517232"/>
            <a:ext cx="1296144" cy="581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5034"/>
            <a:ext cx="5301952" cy="1143000"/>
          </a:xfrm>
        </p:spPr>
        <p:txBody>
          <a:bodyPr/>
          <a:lstStyle/>
          <a:p>
            <a:r>
              <a:rPr lang="et-EE" sz="4000" dirty="0" smtClean="0"/>
              <a:t>Öördi katseala praegu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034"/>
            <a:ext cx="82391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P71269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152" y="404664"/>
            <a:ext cx="33528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H="1">
            <a:off x="4355976" y="2492896"/>
            <a:ext cx="1403176" cy="36004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8343900" cy="55435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763688" y="685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 bwMode="auto">
          <a:xfrm>
            <a:off x="107504" y="192088"/>
            <a:ext cx="5651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t-EE" sz="4000" dirty="0" smtClean="0"/>
              <a:t>Öördi katseala 50-ndatel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2767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t-EE" sz="2400" dirty="0" smtClean="0">
                <a:latin typeface="Calibri" pitchFamily="34" charset="0"/>
              </a:rPr>
              <a:t>Raie -&gt;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latin typeface="Calibri" pitchFamily="34" charset="0"/>
              </a:rPr>
              <a:t>m.h </a:t>
            </a:r>
            <a:r>
              <a:rPr lang="et-EE" sz="2400" dirty="0">
                <a:latin typeface="Calibri" pitchFamily="34" charset="0"/>
              </a:rPr>
              <a:t>mustika (10-15%) heaks -&gt; hõre mets</a:t>
            </a:r>
          </a:p>
          <a:p>
            <a:pPr lvl="1"/>
            <a:r>
              <a:rPr lang="et-EE" sz="2400" dirty="0">
                <a:latin typeface="Calibri" pitchFamily="34" charset="0"/>
              </a:rPr>
              <a:t>Tibudele röövikud</a:t>
            </a:r>
          </a:p>
          <a:p>
            <a:pPr lvl="1"/>
            <a:r>
              <a:rPr lang="et-EE" sz="2400" dirty="0">
                <a:latin typeface="Calibri" pitchFamily="34" charset="0"/>
              </a:rPr>
              <a:t>-&gt; rändamine -&gt; kisklusoht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>
                <a:latin typeface="Calibri" pitchFamily="34" charset="0"/>
              </a:rPr>
              <a:t>mängupuud</a:t>
            </a:r>
          </a:p>
          <a:p>
            <a:endParaRPr lang="et-EE" sz="2400" dirty="0">
              <a:latin typeface="Calibri" pitchFamily="34" charset="0"/>
            </a:endParaRPr>
          </a:p>
          <a:p>
            <a:endParaRPr lang="et-EE" sz="2400" dirty="0">
              <a:latin typeface="Calibri" pitchFamily="34" charset="0"/>
            </a:endParaRP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Liigikaitsetööde tõhususe uuringud: metsis</a:t>
            </a:r>
            <a:endParaRPr lang="et-EE" dirty="0"/>
          </a:p>
        </p:txBody>
      </p:sp>
      <p:pic>
        <p:nvPicPr>
          <p:cNvPr id="25603" name="Picture 2" descr="Capercaillie (www.lauriecampbell.c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91490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emu.ee/userfiles/symboolika/SEMUpr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17232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RMK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1312" y="5698207"/>
            <a:ext cx="144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oy%20logo%20ovaal_koduka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50081"/>
            <a:ext cx="13716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43115"/>
            <a:ext cx="3635896" cy="301191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46856" y="4055029"/>
            <a:ext cx="5334000" cy="27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Teised liigirühmad, nt</a:t>
            </a:r>
          </a:p>
          <a:p>
            <a:pPr lvl="1"/>
            <a:r>
              <a:rPr lang="et-EE" dirty="0" smtClean="0">
                <a:solidFill>
                  <a:prstClr val="black"/>
                </a:solidFill>
              </a:rPr>
              <a:t>torikseened: 16-27 liiki / 2 ha</a:t>
            </a:r>
          </a:p>
          <a:p>
            <a:pPr lvl="1"/>
            <a:r>
              <a:rPr lang="et-EE" dirty="0" smtClean="0">
                <a:solidFill>
                  <a:prstClr val="black"/>
                </a:solidFill>
              </a:rPr>
              <a:t>soontaimed sihtidel: 61-110 liiki</a:t>
            </a:r>
          </a:p>
          <a:p>
            <a:pPr lvl="1"/>
            <a:r>
              <a:rPr lang="et-EE" dirty="0" smtClean="0">
                <a:solidFill>
                  <a:prstClr val="black"/>
                </a:solidFill>
              </a:rPr>
              <a:t>soontaimed metsades</a:t>
            </a:r>
          </a:p>
          <a:p>
            <a:pPr lvl="2"/>
            <a:r>
              <a:rPr lang="et-EE" dirty="0" smtClean="0">
                <a:solidFill>
                  <a:prstClr val="black"/>
                </a:solidFill>
              </a:rPr>
              <a:t>ungrukold, öövilge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61" y="-25791"/>
            <a:ext cx="8363272" cy="1143000"/>
          </a:xfrm>
        </p:spPr>
        <p:txBody>
          <a:bodyPr/>
          <a:lstStyle/>
          <a:p>
            <a:r>
              <a:rPr lang="et-EE" sz="4000" dirty="0" smtClean="0"/>
              <a:t>Oodatavad tulemused ja kaasmõjud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19" y="1340768"/>
            <a:ext cx="5334000" cy="2764904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(Piloot)uurimisprojekt</a:t>
            </a:r>
          </a:p>
          <a:p>
            <a:r>
              <a:rPr lang="et-EE" dirty="0" smtClean="0"/>
              <a:t>Sisulised rakendusväärtusega teadmised</a:t>
            </a:r>
          </a:p>
          <a:p>
            <a:pPr lvl="1"/>
            <a:r>
              <a:rPr lang="et-EE" dirty="0" smtClean="0"/>
              <a:t>mängupaika ümbritseva ala tähtsus</a:t>
            </a:r>
          </a:p>
          <a:p>
            <a:pPr lvl="1"/>
            <a:r>
              <a:rPr lang="et-EE" dirty="0" smtClean="0"/>
              <a:t>elupaigategurite iseseisev ja ühismõju</a:t>
            </a:r>
          </a:p>
          <a:p>
            <a:pPr lvl="1"/>
            <a:r>
              <a:rPr lang="et-EE" dirty="0" smtClean="0"/>
              <a:t>elupaikade taastatavus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4" name="Picture 3" descr="capercailli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81000"/>
            <a:ext cx="723515" cy="762000"/>
          </a:xfrm>
          <a:prstGeom prst="rect">
            <a:avLst/>
          </a:prstGeom>
        </p:spPr>
      </p:pic>
      <p:pic>
        <p:nvPicPr>
          <p:cNvPr id="7" name="Picture 15" descr="P9137102_Postia luteocaesia_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85" y="4343400"/>
            <a:ext cx="3048000" cy="381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sz="24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Postia luteocaesia</a:t>
            </a:r>
            <a:endParaRPr lang="et-EE" sz="24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7524" y="1997429"/>
            <a:ext cx="1481530" cy="537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Oval 12"/>
          <p:cNvSpPr/>
          <p:nvPr/>
        </p:nvSpPr>
        <p:spPr>
          <a:xfrm>
            <a:off x="5665646" y="2388766"/>
            <a:ext cx="1426633" cy="459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4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"/>
            <a:ext cx="10353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143000"/>
          </a:xfrm>
        </p:spPr>
        <p:txBody>
          <a:bodyPr/>
          <a:lstStyle/>
          <a:p>
            <a:r>
              <a:rPr lang="et-EE" dirty="0" smtClean="0"/>
              <a:t>Kokkuvõte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3123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Vaja on </a:t>
            </a:r>
            <a:r>
              <a:rPr lang="et-EE" dirty="0"/>
              <a:t>üksikasjalikku </a:t>
            </a:r>
            <a:r>
              <a:rPr lang="et-EE" dirty="0" smtClean="0"/>
              <a:t>suureskaalalist, mõtlemist, et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t-EE" dirty="0" smtClean="0"/>
              <a:t>arvestada üksikasjalikult liikide nõudmistega, s.h kogu elupaigakompleksiga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t-EE" dirty="0"/>
              <a:t>e</a:t>
            </a:r>
            <a:r>
              <a:rPr lang="et-EE" dirty="0" smtClean="0"/>
              <a:t>ri liikide jaoks LK-tegevusi ruumis varieerida.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8019469" y="6165304"/>
            <a:ext cx="1572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t-EE" sz="3200" dirty="0"/>
              <a:t>Tänan !</a:t>
            </a:r>
          </a:p>
          <a:p>
            <a:endParaRPr lang="et-E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46004" y="-14774"/>
            <a:ext cx="8229600" cy="1143000"/>
          </a:xfrm>
        </p:spPr>
        <p:txBody>
          <a:bodyPr/>
          <a:lstStyle/>
          <a:p>
            <a:r>
              <a:rPr lang="et-EE" smtClean="0"/>
              <a:t>Taastamine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764704"/>
            <a:ext cx="4835525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u="sng" dirty="0" smtClean="0"/>
              <a:t>Liikide elupaikade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Bioloogiline mitmekesisus ja ohustatud liigid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Liikide (elupaiga)nõudlused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4242" y="764704"/>
            <a:ext cx="360203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u="sng" dirty="0" smtClean="0"/>
              <a:t>Looduslikkuse</a:t>
            </a:r>
          </a:p>
          <a:p>
            <a:pPr fontAlgn="auto">
              <a:spcAft>
                <a:spcPts val="0"/>
              </a:spcAft>
              <a:defRPr/>
            </a:pPr>
            <a:r>
              <a:rPr lang="et-EE" dirty="0"/>
              <a:t>Looduslikkus?</a:t>
            </a:r>
          </a:p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Ajas tagasi?</a:t>
            </a:r>
          </a:p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Funktsioon, nt turba kasv</a:t>
            </a:r>
          </a:p>
          <a:p>
            <a:pPr fontAlgn="auto">
              <a:spcAft>
                <a:spcPts val="0"/>
              </a:spcAft>
              <a:defRPr/>
            </a:pPr>
            <a:endParaRPr lang="et-EE" dirty="0" smtClean="0"/>
          </a:p>
          <a:p>
            <a:pPr fontAlgn="auto">
              <a:spcAft>
                <a:spcPts val="0"/>
              </a:spcAft>
              <a:defRPr/>
            </a:pPr>
            <a:endParaRPr lang="et-EE" dirty="0" smtClean="0"/>
          </a:p>
          <a:p>
            <a:pPr fontAlgn="auto">
              <a:spcAft>
                <a:spcPts val="0"/>
              </a:spcAft>
              <a:defRPr/>
            </a:pPr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27" y="3694093"/>
            <a:ext cx="2905264" cy="2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63813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Foto </a:t>
            </a:r>
            <a:r>
              <a:rPr lang="et-EE" smtClean="0"/>
              <a:t>Eero Väin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7087" y="885340"/>
            <a:ext cx="1577081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Suunisliik</a:t>
            </a:r>
            <a:endParaRPr lang="et-E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649" y="885340"/>
            <a:ext cx="2304256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Liigi vajadused</a:t>
            </a:r>
            <a:endParaRPr lang="et-EE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39838" y="1208475"/>
            <a:ext cx="133188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8895" y="3442898"/>
            <a:ext cx="2260943" cy="52322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Liigikaitsetööd</a:t>
            </a:r>
            <a:endParaRPr lang="et-EE" sz="2800" dirty="0">
              <a:latin typeface="+mn-lt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892836" y="4034812"/>
            <a:ext cx="108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400" dirty="0">
                <a:latin typeface="Calibri" pitchFamily="34" charset="0"/>
              </a:rPr>
              <a:t>+seire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59369" y="4078444"/>
            <a:ext cx="1" cy="4429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38302" y="4586203"/>
            <a:ext cx="2232968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>
                <a:latin typeface="+mn-lt"/>
              </a:rPr>
              <a:t>Tulemuslikkus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9369" y="1484700"/>
            <a:ext cx="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6961" y="2626907"/>
            <a:ext cx="2086793" cy="52322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>
                <a:latin typeface="+mn-lt"/>
              </a:rPr>
              <a:t>Kaitsta mujal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139010" y="1942595"/>
            <a:ext cx="1656632" cy="57445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itle 5"/>
          <p:cNvSpPr>
            <a:spLocks noGrp="1"/>
          </p:cNvSpPr>
          <p:nvPr>
            <p:ph type="title"/>
          </p:nvPr>
        </p:nvSpPr>
        <p:spPr>
          <a:xfrm>
            <a:off x="0" y="599806"/>
            <a:ext cx="4045579" cy="687972"/>
          </a:xfrm>
        </p:spPr>
        <p:txBody>
          <a:bodyPr/>
          <a:lstStyle/>
          <a:p>
            <a:pPr algn="l"/>
            <a:r>
              <a:rPr lang="et-EE" dirty="0" smtClean="0"/>
              <a:t>Liigikeskse lähenemise skeem</a:t>
            </a:r>
          </a:p>
        </p:txBody>
      </p: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5748590" y="15031"/>
            <a:ext cx="3335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3200" u="sng" dirty="0" smtClean="0">
                <a:latin typeface="Calibri" pitchFamily="34" charset="0"/>
              </a:rPr>
              <a:t>Teaduslik sisend</a:t>
            </a:r>
            <a:endParaRPr lang="et-EE" sz="3200" u="sng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7326" y="2432913"/>
            <a:ext cx="2369169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Muu liigirikkus</a:t>
            </a:r>
            <a:endParaRPr lang="et-EE" sz="2800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59368" y="2930019"/>
            <a:ext cx="1" cy="4429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09692" y="3442898"/>
            <a:ext cx="1310117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Kuidas?</a:t>
            </a:r>
            <a:endParaRPr lang="et-EE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523691" y="1742540"/>
            <a:ext cx="2304230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Esinduslikkus?</a:t>
            </a:r>
            <a:endParaRPr lang="et-EE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59369" y="2001113"/>
            <a:ext cx="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937977" y="1916500"/>
            <a:ext cx="2441672" cy="942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037291" y="3659272"/>
            <a:ext cx="1342358" cy="60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41" y="2616506"/>
            <a:ext cx="4420359" cy="366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32" y="-171400"/>
            <a:ext cx="6347048" cy="850106"/>
          </a:xfrm>
        </p:spPr>
        <p:txBody>
          <a:bodyPr/>
          <a:lstStyle/>
          <a:p>
            <a:r>
              <a:rPr lang="et-EE" dirty="0" smtClean="0"/>
              <a:t>Liigi vajadused, nt kõre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5625" y="692696"/>
            <a:ext cx="8229600" cy="4525963"/>
          </a:xfrm>
        </p:spPr>
        <p:txBody>
          <a:bodyPr/>
          <a:lstStyle/>
          <a:p>
            <a:r>
              <a:rPr lang="et-EE" dirty="0" smtClean="0"/>
              <a:t>Kahepaikne -&gt; lombid + maismaa</a:t>
            </a:r>
          </a:p>
          <a:p>
            <a:r>
              <a:rPr lang="et-EE" dirty="0" smtClean="0"/>
              <a:t>Päikesele avatud madalad hapnikurikkad lombid</a:t>
            </a:r>
          </a:p>
          <a:p>
            <a:r>
              <a:rPr lang="et-EE" dirty="0" smtClean="0"/>
              <a:t>Suur lage madala taimestikuga või taimestumata ala (kiskjad)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7" name="Picture 22" descr="P10194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" y="4447381"/>
            <a:ext cx="31686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193858" y="3717032"/>
            <a:ext cx="1761100" cy="580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57" y="3030751"/>
            <a:ext cx="3959252" cy="32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-387424"/>
            <a:ext cx="37084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16"/>
            <a:ext cx="493204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t-EE" sz="3600" dirty="0" smtClean="0"/>
              <a:t>Liigikaitsetööd lähtuvalt nõudlustest: kõre</a:t>
            </a:r>
            <a:endParaRPr lang="et-EE" sz="3600" dirty="0"/>
          </a:p>
        </p:txBody>
      </p:sp>
      <p:pic>
        <p:nvPicPr>
          <p:cNvPr id="23556" name="Picture 5" descr="P1010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193" y="3743539"/>
            <a:ext cx="247173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P10199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1" y="3743539"/>
            <a:ext cx="2473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79388" y="5727914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Teorehe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749550" y="5727914"/>
            <a:ext cx="184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>
                <a:latin typeface="Calibri" pitchFamily="34" charset="0"/>
              </a:rPr>
              <a:t>Tärkma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6648" y="2143482"/>
            <a:ext cx="1728192" cy="75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Oval 9"/>
          <p:cNvSpPr/>
          <p:nvPr/>
        </p:nvSpPr>
        <p:spPr>
          <a:xfrm>
            <a:off x="5065931" y="5661249"/>
            <a:ext cx="1652245" cy="485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" y="1142968"/>
            <a:ext cx="8686800" cy="302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800" dirty="0" smtClean="0"/>
              <a:t>Lompide puhastamisest ei piisa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800" dirty="0" smtClean="0"/>
              <a:t>Karjamaad madalmurusaks, liivikud paljaks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800" dirty="0" smtClean="0"/>
              <a:t>Edasi: hüdroloogia laiemal skaalal: eelistavad üleujutusi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800" dirty="0" smtClean="0"/>
              <a:t>Tiigikonnad surid &gt;1km kaugusel 6 aastaga välja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800" dirty="0" smtClean="0"/>
              <a:t>LOORA ja kuivendusmõjud</a:t>
            </a:r>
            <a:endParaRPr lang="et-E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65930" y="517153"/>
            <a:ext cx="16522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Vee-  ja maismaa-</a:t>
            </a:r>
            <a:endParaRPr lang="et-E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3782" y="63351"/>
            <a:ext cx="31125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r>
              <a:rPr lang="et-EE" dirty="0"/>
              <a:t>Taastamistöid pole tehtud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08304" y="1916832"/>
            <a:ext cx="936104" cy="2266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40744" y="463461"/>
            <a:ext cx="1015632" cy="852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18176" y="789178"/>
            <a:ext cx="590128" cy="769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44408" y="1514018"/>
            <a:ext cx="1393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r>
              <a:rPr lang="et-EE" dirty="0"/>
              <a:t>Vee-  või maismaa-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203" y="863599"/>
            <a:ext cx="3197047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Suunisliik või </a:t>
            </a:r>
            <a:r>
              <a:rPr lang="et-EE" sz="2800" b="1" dirty="0" smtClean="0">
                <a:latin typeface="+mn-lt"/>
              </a:rPr>
              <a:t>lipuliik</a:t>
            </a:r>
            <a:endParaRPr lang="et-E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1731" y="863599"/>
            <a:ext cx="2304256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Liigi vajadused</a:t>
            </a:r>
            <a:endParaRPr lang="et-EE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11920" y="1186734"/>
            <a:ext cx="133188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50977" y="3421157"/>
            <a:ext cx="2260943" cy="52322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Liigikaitsetööd</a:t>
            </a:r>
            <a:endParaRPr lang="et-EE" sz="2800" dirty="0">
              <a:latin typeface="+mn-lt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864918" y="4013071"/>
            <a:ext cx="108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400" dirty="0">
                <a:latin typeface="Calibri" pitchFamily="34" charset="0"/>
              </a:rPr>
              <a:t>+seire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31451" y="4056703"/>
            <a:ext cx="1" cy="4429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10384" y="4564462"/>
            <a:ext cx="2232968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>
                <a:latin typeface="+mn-lt"/>
              </a:rPr>
              <a:t>Tulemuslikkus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31451" y="1462959"/>
            <a:ext cx="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9043" y="2605166"/>
            <a:ext cx="2086793" cy="52322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>
                <a:latin typeface="+mn-lt"/>
              </a:rPr>
              <a:t>Kaitsta mujal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111092" y="1920854"/>
            <a:ext cx="1656632" cy="57445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5720672" y="-6710"/>
            <a:ext cx="3335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3200" u="sng" dirty="0" smtClean="0">
                <a:latin typeface="Calibri" pitchFamily="34" charset="0"/>
              </a:rPr>
              <a:t>Teaduslik sisend</a:t>
            </a:r>
            <a:endParaRPr lang="et-EE" sz="3200" u="sng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408" y="2411172"/>
            <a:ext cx="2369169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800" dirty="0" smtClean="0">
                <a:latin typeface="+mn-lt"/>
              </a:rPr>
              <a:t>Muu liigirikkus</a:t>
            </a:r>
            <a:endParaRPr lang="et-EE" sz="2800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31450" y="2908278"/>
            <a:ext cx="1" cy="4429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81774" y="3421157"/>
            <a:ext cx="1310117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Kuidas?</a:t>
            </a:r>
            <a:endParaRPr lang="et-EE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495773" y="1720799"/>
            <a:ext cx="2304230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t-EE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r>
              <a:rPr lang="et-EE" sz="2800" dirty="0" smtClean="0"/>
              <a:t>Esinduslikkus?</a:t>
            </a:r>
            <a:endParaRPr lang="et-EE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31451" y="1979372"/>
            <a:ext cx="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910059" y="1894759"/>
            <a:ext cx="2441672" cy="942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009373" y="3637531"/>
            <a:ext cx="1342358" cy="60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895347" y="2411172"/>
            <a:ext cx="2413230" cy="594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Oval 23"/>
          <p:cNvSpPr/>
          <p:nvPr/>
        </p:nvSpPr>
        <p:spPr>
          <a:xfrm>
            <a:off x="6326933" y="1680864"/>
            <a:ext cx="2473069" cy="594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Oval 29"/>
          <p:cNvSpPr/>
          <p:nvPr/>
        </p:nvSpPr>
        <p:spPr>
          <a:xfrm>
            <a:off x="1098" y="2569754"/>
            <a:ext cx="2413230" cy="594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70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1018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931224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Mitmekesine majandamine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3664"/>
            <a:ext cx="8229600" cy="4525963"/>
          </a:xfrm>
        </p:spPr>
        <p:txBody>
          <a:bodyPr/>
          <a:lstStyle/>
          <a:p>
            <a:r>
              <a:rPr lang="et-EE" dirty="0" smtClean="0"/>
              <a:t>Kõrega koos mustsaba vigle ja niidurüdi; pikem rohustu punajalg tildrile, kiivitajale</a:t>
            </a:r>
          </a:p>
          <a:p>
            <a:r>
              <a:rPr lang="et-EE" dirty="0" smtClean="0"/>
              <a:t>Suur rannaniit vöönditeks</a:t>
            </a:r>
            <a:endParaRPr lang="et-EE" dirty="0"/>
          </a:p>
        </p:txBody>
      </p:sp>
      <p:pic>
        <p:nvPicPr>
          <p:cNvPr id="2050" name="Picture 2" descr="http://y.delfi.ee/norm/126915/10315853_D2Km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8190"/>
            <a:ext cx="2843808" cy="19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37983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Punajalg tilder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879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9" descr="P134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294" y="1586409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2" descr="16052011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544" y="4233862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47241" y="1124744"/>
            <a:ext cx="3001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t-EE" sz="2400" dirty="0">
                <a:latin typeface="Calibri" pitchFamily="34" charset="0"/>
              </a:rPr>
              <a:t>23 tiiki Hiiumaal</a:t>
            </a: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6824663" y="1773238"/>
            <a:ext cx="719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t-EE" sz="2800">
                <a:latin typeface="Calibri" pitchFamily="34" charset="0"/>
              </a:rPr>
              <a:t>Toit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72225" y="1833563"/>
            <a:ext cx="452438" cy="461962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9" descr="P13407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2747" y="3276601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5"/>
          <p:cNvSpPr>
            <a:spLocks noChangeArrowheads="1"/>
          </p:cNvSpPr>
          <p:nvPr/>
        </p:nvSpPr>
        <p:spPr bwMode="auto">
          <a:xfrm>
            <a:off x="4043363" y="2731294"/>
            <a:ext cx="141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t-EE" sz="2800" dirty="0">
                <a:latin typeface="Calibri" pitchFamily="34" charset="0"/>
              </a:rPr>
              <a:t>Sigimine</a:t>
            </a:r>
          </a:p>
        </p:txBody>
      </p:sp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1547812" y="4343400"/>
            <a:ext cx="123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t-EE" sz="2800" dirty="0">
                <a:latin typeface="Calibri" pitchFamily="34" charset="0"/>
              </a:rPr>
              <a:t>Elupaik</a:t>
            </a:r>
          </a:p>
        </p:txBody>
      </p:sp>
      <p:cxnSp>
        <p:nvCxnSpPr>
          <p:cNvPr id="15" name="Straight Arrow Connector 14"/>
          <p:cNvCxnSpPr>
            <a:endCxn id="28678" idx="1"/>
          </p:cNvCxnSpPr>
          <p:nvPr/>
        </p:nvCxnSpPr>
        <p:spPr>
          <a:xfrm flipV="1">
            <a:off x="2483768" y="4369595"/>
            <a:ext cx="438979" cy="4286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5464969"/>
            <a:ext cx="2873202" cy="558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98444" y="3370263"/>
            <a:ext cx="150019" cy="1239837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80063" y="2993232"/>
            <a:ext cx="663575" cy="691317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68909" y="2420888"/>
            <a:ext cx="1868488" cy="71437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itle 1"/>
          <p:cNvSpPr>
            <a:spLocks noGrp="1"/>
          </p:cNvSpPr>
          <p:nvPr>
            <p:ph type="title"/>
          </p:nvPr>
        </p:nvSpPr>
        <p:spPr>
          <a:xfrm>
            <a:off x="33338" y="60325"/>
            <a:ext cx="6635750" cy="860425"/>
          </a:xfrm>
        </p:spPr>
        <p:txBody>
          <a:bodyPr/>
          <a:lstStyle/>
          <a:p>
            <a:r>
              <a:rPr lang="et-EE" sz="3200" dirty="0" smtClean="0"/>
              <a:t>Mitme liigi keskne lähenemine: euroopa naarits ja veeselgrootud</a:t>
            </a:r>
          </a:p>
        </p:txBody>
      </p:sp>
      <p:sp>
        <p:nvSpPr>
          <p:cNvPr id="28688" name="AutoShape 2" descr="data:image/jpeg;base64,/9j/4AAQSkZJRgABAQAAAQABAAD/2wBDAAkGBwgHBgkIBwgKCgkLDRYPDQwMDRsUFRAWIB0iIiAdHx8kKDQsJCYxJx8fLT0tMTU3Ojo6Iys/RD84QzQ5Ojf/2wBDAQoKCg0MDRoPDxo3JR8lNzc3Nzc3Nzc3Nzc3Nzc3Nzc3Nzc3Nzc3Nzc3Nzc3Nzc3Nzc3Nzc3Nzc3Nzc3Nzc3Nzf/wAARCADJAPoDASIAAhEBAxEB/8QAHAABAAEFAQEAAAAAAAAAAAAAAAECAwQFCAYH/8QAPxAAAQMCBAMFBAcHBQADAAAAAQACAwQRBRIhMUFRYQYTInGBkaGx8BQjMkJSwdEHFTNDYnKCFpKi4fE0RFP/xAAZAQEBAQEBAQAAAAAAAAAAAAAAAQIDBAX/xAArEQACAgEDBAEDAwUAAAAAAAAAAQIRAxIhMQQTQVEyFCJhI3HxgZHB0fD/2gAMAwEAAhEDEQA/APuCIiAIiIAiIgCIiAIiIAiIgCsfSR9O+ilhBMXeB/A62I+HtCvrUV9URj+HUtKwyT5XvnsbCOAi1z1Lwyw42dyKFRt0WBjmIjDMMnqhlMkbC5jCCS8jgANT5BfIpe3T56kTy9q8VpZ9SKaPC2hjD91uQ3Lh7T1CjdGbR9sWFQySOq69j5C9kczQwEDw3Y0ke039VqOxfaM43hrZKxzY6nOWiN8Zic8ADxZHG+uqyXyHBcWaZHl1FiU9szt4ZyLAX/C4AAcnADXMLCpp8G7REVAREQBERAEREAREQBEUIAiIoCURFQEREAREQBERAEREAREQBaLsy01BrcZkvevlzRdIGeGO3Qi7/N5W9IuLHZeJj/Z/LhjnO7MdpcVwtpcXCnc5tRAPJjx+ahT552l7Q4xV488ZHDI43HDoPJWH4VjcuIwnvYWvc0kPD9G3+7e25/JbbtN2a7R4ZKx2IY7TSRzuLII6RroHyOte2W4A47Gw9i+W1xp4KqoZXUlU+tjflzyTkkHqeCkuoi5aEt0cl027k3ye4qa7GaHFIS6J92nI7JfXr/2vrVRiuGzdjGSdqKyKljnhLJHvflcXA2zM4lwIBFuK+XdkezE2LTx0NXj1ZhdY6PvI4JHGUyM42u6wI8r+9fUMF/Z72ewuYVUtO/Ea69zVYg7vn36A+EegWl1Ec0U4rYY8HZ2bs2fZLFHYz2eoq95zOkaQ5+XLnLXFuYDgHWzAdVuEAAFhoEQ6BERAEREAREQBERAQiIoAilQgJREVAREQBERAEREARUvkZGLve1o/qNlaNXANn5v7Gl3wUckuS0y+iwpMRjboGH/NzW/E39y19fUVNSA6lr2Ubmg3Mbmy3HUEW4f+rLyRKos3qLyDsYxOjm7rEpJXx3s2oo4WkEafaaQSDrwuqartNh0NPJM7tFOwRglwMUeYW/pMYPBTuIuhnlv2nVb2dt8Ie4PdBTMIFiAGudubmwGhbueC+bdoMKjq+0kj/pNPGKmTO8MLntiPIkDW+5toLr0GM49Ni0zauobLU948OaHRMY0NBtd1wWnQX4C4vrZWY6WldQYllwilL5Hx906K8jBldc+Lc3N9WaHYbL5OScoZnkfPHji/z6s36Mqpr5v9b4PURANdTNGbupBIxupJ1Guw4gFffwQQCOK5tqpo4KlgpqWONmRrWuo5GuAcSbi1g6/RxJF+oXt+x3bOjmoRTY1V4iK6C7S107mh4+7la0g8tNdl6eh/TxqKWyX+/wBySTdJn1tF4I9pKadt8Pw7EZDewM1Q6Jt/V5d7lk02IYpGwGWnfm1u2OsdpvwffpqvZ3SdtntEXnaXGJZGF0nfwuBF2zCI/AhZAxhw3dCehIHT8RTvRJ22bpFqJMaEdPLN3TJBGwvysebusL2GlrnzVz96vA+sgjjdYEsfUNzDppda7kfZNEjZotW7E57Hu6Zhtf7z+H+CtuxCuvpFE0a7i/xcFl5oIvbkbhFpBiFcba09+No7/B618mL9o2SEsoaGSO/hGdzTbhe5ssvqILk0sMnwerRefoe0FXI8MrcKfDpfNFOyQfELcU1ZBVfwn+L8J0PsW4ZYT4ZmWOUeTIRFC6GCVjVVZHTaG732+w3f15KqtmMFO57QC7Zt+ZWqiAZd2rnk3Lnbkrhly6XS5OkIat2RWVGJVDQKaeOkaTqREHu9CTb3LWOwh85vWYtiEx4t+kZW+wCy3HG5Ac+3HYfPsUiwsd/Wy8sk5vdnojLStjDhoqZkbGZGODLWMhBJ8yRrwVX0KlsPqotLcG8Ln8KyrHYFxv1VVjuS4f5arSijLZito4ANGR7AGzGHb/FS+FrAbxxcPtRDh7FkhoLdnEW3JNuXFMtjcAA9Bb59y2kZs19LSmJ08jGRQCaQOLY221AAvcE6m2wNvfe86EuAL3Eg/jLR7y26y2s1JuSQdDt79/epAYzYC+mo3WtJLMRsFxo5+v4TId/IgKnumvvnZIDe1pXDnyJOnqs1z+hHK5sseWrZH4XPaCdmgkk36DyR0grLbqBjmlpghN73JaNvYVYnwvDe4c91PTQxgXL2RMiaOtyCfVUS1jnuIpxleLmwbmO3FgNvUmwWAe+qZc2szmE55Xva4R9S+2Rh4WYHHX1Wda8Fpnje20mFS1VPT0sga1kVjIA/xNzaBg1L76gAWB14ArU0U0FLSOEtHMJKOR7GNfPdzsxO5vuARf1W7xyWmfjrqYOc+eGEyGUAtMbzbW5JIdbmS7UXOmUao4LhndkS4dJLM5zXAma2otrvx96+X1jipVNvffb+V4MZJRSVmvFJDTzUjZnWleGiWGR+YtJAII0s5u9jckbcl9P7LUMLKYT4fW+GQDM1jyLHluRf0Xz+enpIX0sc5ewyVBigzHSNtiSwXuAOXDe/T3FHT/Ro2SONmtBBqGOLLEfdcdS3yfmbp9oaBerppScFJ72bVNbHpWwRsPePkOdxDXd6RmOh2IIVXdZvs63G5YANdOOq18dTUQkCRnfBouLjK+1t7bE9Wn0WbBUxzaxufcWu07jTiDqvUpRFMusiflGeRmbjkzsGp/uVTo3k3JkOvCYnpx/VS2T+p3DcK4w3+y5pPI6XC0qJuYkkLXAiRgc0ggh4JB/L3qIoWQsyR3bG0aAuNgBwvrpostxANnAtJKggE5xY8yN1GhZYyCxOQE9ba+5Dpezbejequ5W3/RTa/wBg5ra2IUotlk5vvEkDy/RUEN5Hfa6vEi2gaeYtsqHZbXb7CsNI0mQSA36txa61ssmoKtExvPiZkfcEFmlj8/mq3AXJcNFRmBNjY6adeiw9jSNnh1W+QmGcgyAXa8ffH6rPWlw2N7qtrgDlYDmd6Wt5rcr24ZNx3PNkSUtizWQmeHK0jMDcXWqLXMOWQOa7kVvFS9rXtyvaHDkRdTJiU3fksMjjsacOFrAiw3TvA3r5rPkoYHbAs/tKwaujZTxGWSsjjjH3prNA9brhLHKJ0U4spM1hmcduqqL2hozauPA7ALTnEIn/APxZGVTWusTC7S44a2v6XVIr6w3cyBrSd7+M+y4XmfUJM7dtm6dM5x1vzudAEzgAHfnyWmbLWyG7xJqbkBhF+mw+KqZBUPdfuy91zq4XIJ463V+ob4RO2kbQ1cTdXyA/0s1PsGyx5MUZmc1rHRhh8eZpYQLddT8Fjup57ZXzFrzrkDiT6hvl02VDKWGNznhznPJ/iSOvY8B08tVvXNmdMSZKxzybuN+Aba2XXW5tfzBVvuJXQEkmFlw4u0HDqAD/ALSstgDXZo2NYf8A9HN8Q04D59VBjZI+Nzml7mkOa5x8QJ/Dy9yV5ZbMZlIwMIIfMwb5vsngDl+yfYPJXszaekDnuythizhx2iaBfTmbX19eiuhrzq0uJAv9t1vatP2jaZKenwOEvM2IyGN3iuRC3WRx/wAbM/yXSKMtnlRhL6jCJcanhcZayb6Q1p0ygmzQdfwkerepXiJ6GsP0mRj2d33sTjEJpAJLXvvct3Gl+Hkugauhhmw59E5h7ksyWbwFtPUbjyC+H9qnNw/tNQ4fPTN+vd9eWzPAJLyAQAdBxt1su+PFjk25pt/hni6nubODr+l/5Qp6CaXDppo2AvoQ2oZkaQ05Tc6Ek3IAHtX2GhY0wwz0jg1kjR3RaLgC2jSOLeXLYW0Wm7CYWyHB3ySQgPqRqDqLWAa09AD7SVtOywLcBNC55dJh75KVxAtYMPh/45SsOKW0eD0Y7UUnyQ2nEUBa1rooxo4NALSQbageE7cRfokkTjmlJD9mskYbW8jfrzbtstmYnsGQSSW2BJGvnorAhayR0jC+NztXOafiNvUC/VcWjqmY8dVPC8NIbIDs14yON+XP0v5rKbWxZDn+qtYWk8NjwueHkrb42gnvGtYDa5YSGHzHD3/ALGqaTO1rG5AWOD+6maHMNjexFjYeQsDY8FN0XZm2bM4MAcbt4g6pfdzTp728lrBTlviEEcd3fyHGMbdCQfYVcY+RgAeHE6aO35nXQ/8AFO4/I0mf32+ax58wVHeEahxDhvre6xY6ila5rKhlTE52lgQfcQD7ln00WGzuDWTl7uDHuyu9mhW4vVw0ZdLlGK6p8QkJAB+11RpfJcRRvfroWtJW5jpKeI3ZCwO55bn2q8trC/LM9xeEaeOhqpLZmiMf1O19yy4cMjbbvXuktw2CzVK6RxRRhzkw1rWNDWAADgFKhTddjBKpc4NaXOIAAuSTsqlpcakdM8UwcRG2xfb7x4D5/JYyT0RssI6nRZxDGJpWviwvKH7CZ7Mw9G395Widg7auYS4jUTV8295XWa3fYbAbdOqzJHNYMjRp7VacZSLAb7Dr8/PBfHy5ZZH9x9CEVBfaZsVNTwty54ow3g1txx/6V4Pp2jWWQkDYN6dfVa5kTri5vyV8RADxaqRlXCI17ZlmoiB+riD7O1LyXWHkqJKiUsDXvOUC2UaA+g396otYXAv0A4qprHB2u/MHby/VdVKTOdIthr3DLbQaAbWPW3wHqrjIwXXvcja+mXba226usZoBbbpoFcawAbeS6RiRssti29BsOivsiFjmAHMbD/3VVdR6XUjmb/JXaMUjDZh4pWPpImCGMyTSvEcQOgzHj0AtfnwGpVGFYVHRudUy/W1kw+smd9s/0gjZo5bLPcAbG2xvtxV2GJ0riGgW4u5fPJdEtzLexXCzvCGC2mpPrv8APNc7ftWxOmd2/rXxNlP0B7IgWPaAC0A6eE/eJvffoulooxG2w15nmuae19TbtTJJVUlHFNDPI50Uk7SX5zfxECwte+t916Ixj5dHmyTkvjGz7zhUUMeFUcsFjBPA17D0c29vf82WBWxMwqufiLLClncG1rDqG/dbKL8rAHprwWx7Fh03ZDDWTxCMthDMgcDlDSQLEabAK9X0YfA+nqG5opGlhPMHQj46LnKNbrg7Qla3ANiWuBLee/8A75qhzARdttuB6cD+SiJvdxMZcuytABPlZV7ajQ/HRcWdC09lwbcenp7VjOjLB4dt8o016Hh8FmnUZtL31FtuqpcARre9rarDRpMw2S5HbkG4u5otc8iNr9VdbM2zczRl1uWfodNuSmWIG97XHvHLqFZyFl7bceNtvcubtGlTMjuGub9S5h01AJYdL8CsWaibbIYnBoN7ZdL68BodwhHG5HTcfP6K2Zpo7DM4HSxBuOfl/wCrnJx8o0ky1LUYpSMH7tq47tN+7nBc1w9vh9Asmg7YMa8U+O0r6Ca9u9+1C4+f3fX2q06pMhDZGtPIEX5cd+HvVqVoe3KWh8Z+0124Hz8eO6kc08b+17GnCMlUkewjeyVjZI3texwu1zTcEdCql5OjnqMOtJTEPgv44XaacxyPX28F6ilnjqoGTQm7HD1HMHqvoYsqyL8nknjcGXEupsll2o5lS0mNU1T3hlp4jI11s2XccNlu1BF1nLjWSOllhLS7PHMuCc4ObiDuFcYATc+q9TJDHKLSRseP6mgq0aClP/14x/aLfBeH6Fp7M9P1C9GhYABoFcyjitwcOpj/ACyPJx/VR+7ab8Lv95Wl0skZ7yNQC3vOdh8/BXRp15rYnC6bWzXg2tcPKkYbANRn9q0unmiPLE14NghcNhrfTT56LYjDoNLh583forgo6cfyWn+7X4rosMjLyI1Yk1vfXkrscE0g0jNubhb4raMY1gsxrW+QsqrLaxe2ZeQw4qICxldm6Db2rLa0NFmgADgFUi6qKXBhtsbLkvtdV09Xj9bPI2d7i4Zz3jRc5RoPDwOmt72XWbhdpA4iy5T7SiGLH/HhrITDIe/hdURnvCTx1sPXdGk2rMuVeLOif2d1DarshQSscXAhwu61z4jyXo3NDgQ4Ag7gry/7M43RdjqNroDT6vtEXB2UX01Gi9SkUqpFTvc181Brmgdb+l23oVhvY6PSRpYTz+bLdqCAQQRccisSxJ8G1No0Zdrfn8/mozAt0vcfP6LayUUD/uZf7Tb3bLHfhY/lzEdHAH4Lk8UvB0U0Yhc0ghwvyPJWyQ0kkX0sevzr71kuw6oBu0xk9HEfkrT8PqiDZjDp+Jc3CXo0pR9mLtdt9tRqqCANLXWU7DqzMXBgPk8KHYfV3/gn/c39VxeKXo6KcfZrpYh9256KyAW2114EraOw6rP8k/7m/qrTsJrnHSNoHWQLk8M/RtZI+zDjlANtui3WAvtPURNPgLWvAHA7H8vYsOPAKhx+smjYObbuP5LdYdQx0MZawlznfac7j/0vT0+OalbVHLLOLVIzERF7zyEoiKgIiIAiIgCIiAIiIAiIgCIiAh2gPBcj9p6inmxutlkbPKS/6xxlaC45Ra3h0sfNdbTfwZN/snbyXJuNRYacaHdCpFM59588bg4m51AOuvTZTSmzMp6fB0b+zWTvux9FJ3jngmSznWuRnNtl6heU/Zd3X+iaD6OXGHx5MwINsx56r1aRVKjV2ERQqAllKICLKLKpFKBSiqUJRbIUKpEoWU6oAVUilCwiIqQlERUBERAEREAREQBERAEREAREQEHQFck9p6lk2O175qiXN37w8sjHhI0GXxbaenVdbPNmk8hxXJeM4XC3tAKZtWJGVD875bjQkuv04aeamjU7MynGPJ0t2Dc5/ZLDXvILnRXJAtfU6rfrQ9hGCPsfhMYfnDKdrQ7nbRb5Iqkkau9wiKFQEREAREQBERAERFAEREAREQEoiKgIiIAiIgCIiAIihASihEBKKEQAgEEEXB0IXIWPCGLGq6JskYYyoeDlpWgNLXOAAaND83XXp0XJ2OU9BL2qkjjlaaaWTPK/vQQXHMT4uF/zTTqZmU1Hk6X7FU4peyeExNDABSsdZjco1F9Bw3W7WBgADcCw4A3ApYgDz8IWeotkaIREVAREQBERAERFAEREARFCoJRFCAqREQBERAQpUIgCIiAIiIAiIgCIiAiRwZG57tmgkrkevgrH45LSuhBc+fvO6El9bXvmOvPoutakgU0puBZjtTsNFydLX1Bxg1jqX662XL4g0Nt9u9r2tx5Faiov5HLI8i+K8P8Av4OqcEt+5qCwsPo0dgeHhCzFj4a3u8OpWHdsLB/xCyFhcHUIiIAiIgCIiAIiIAihFQEREAREQEqVCIAiIgCIiAIiIAiIoAiIgCIiAxsSa5+G1TY253mF4a3mcpsFzKa6odirpv3VWGoe3I6nAOZo0GY6bG1vRdRnUWK5yiqcQh7QU9DKYTWHExh0zrOLzGx7dbXtqHHWydycPic54I5eV/z/AIOhqFpbQ07XfaETQfOwV9NtEQ6BERChERCBEUKglEUIAiIgCIiAIiICURFAEREAREQBERAEREAREQoREQBfN6vsR337Tn4q1mWN3c1rH28Jex2V7T1Nw70X0hUH+M3+0/ko1ZYuitERUyEREARFCoJUKVCgCIioCIhUAREQBER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89" name="AutoShape 4" descr="data:image/jpeg;base64,/9j/4AAQSkZJRgABAQAAAQABAAD/2wBDAAkGBwgHBgkIBwgKCgkLDRYPDQwMDRsUFRAWIB0iIiAdHx8kKDQsJCYxJx8fLT0tMTU3Ojo6Iys/RD84QzQ5Ojf/2wBDAQoKCg0MDRoPDxo3JR8lNzc3Nzc3Nzc3Nzc3Nzc3Nzc3Nzc3Nzc3Nzc3Nzc3Nzc3Nzc3Nzc3Nzc3Nzc3Nzc3Nzf/wAARCADJAPoDASIAAhEBAxEB/8QAHAABAAEFAQEAAAAAAAAAAAAAAAECAwQFCAYH/8QAPxAAAQMCBAMFBAcHBQADAAAAAQACAwQRBRIhMUFRYQYTInGBkaGx8BQjMkJSwdEHFTNDYnKCFpKi4fE0RFP/xAAZAQEBAQEBAQAAAAAAAAAAAAAAAQIDBAX/xAArEQACAgEDBAEDAwUAAAAAAAAAAQIRAxIhMQQTQVEyFCJhI3HxgZHB0fD/2gAMAwEAAhEDEQA/APuCIiAIiIAiIgCIiAIiIAiIgCsfSR9O+ilhBMXeB/A62I+HtCvrUV9URj+HUtKwyT5XvnsbCOAi1z1Lwyw42dyKFRt0WBjmIjDMMnqhlMkbC5jCCS8jgANT5BfIpe3T56kTy9q8VpZ9SKaPC2hjD91uQ3Lh7T1CjdGbR9sWFQySOq69j5C9kczQwEDw3Y0ke039VqOxfaM43hrZKxzY6nOWiN8Zic8ADxZHG+uqyXyHBcWaZHl1FiU9szt4ZyLAX/C4AAcnADXMLCpp8G7REVAREQBERAEREAREQBEUIAiIoCURFQEREAREQBERAEREAREQBaLsy01BrcZkvevlzRdIGeGO3Qi7/N5W9IuLHZeJj/Z/LhjnO7MdpcVwtpcXCnc5tRAPJjx+ahT552l7Q4xV488ZHDI43HDoPJWH4VjcuIwnvYWvc0kPD9G3+7e25/JbbtN2a7R4ZKx2IY7TSRzuLII6RroHyOte2W4A47Gw9i+W1xp4KqoZXUlU+tjflzyTkkHqeCkuoi5aEt0cl027k3ye4qa7GaHFIS6J92nI7JfXr/2vrVRiuGzdjGSdqKyKljnhLJHvflcXA2zM4lwIBFuK+XdkezE2LTx0NXj1ZhdY6PvI4JHGUyM42u6wI8r+9fUMF/Z72ewuYVUtO/Ea69zVYg7vn36A+EegWl1Ec0U4rYY8HZ2bs2fZLFHYz2eoq95zOkaQ5+XLnLXFuYDgHWzAdVuEAAFhoEQ6BERAEREAREQBERAQiIoAilQgJREVAREQBERAEREARUvkZGLve1o/qNlaNXANn5v7Gl3wUckuS0y+iwpMRjboGH/NzW/E39y19fUVNSA6lr2Ubmg3Mbmy3HUEW4f+rLyRKos3qLyDsYxOjm7rEpJXx3s2oo4WkEafaaQSDrwuqartNh0NPJM7tFOwRglwMUeYW/pMYPBTuIuhnlv2nVb2dt8Ie4PdBTMIFiAGudubmwGhbueC+bdoMKjq+0kj/pNPGKmTO8MLntiPIkDW+5toLr0GM49Ni0zauobLU948OaHRMY0NBtd1wWnQX4C4vrZWY6WldQYllwilL5Hx906K8jBldc+Lc3N9WaHYbL5OScoZnkfPHji/z6s36Mqpr5v9b4PURANdTNGbupBIxupJ1Guw4gFffwQQCOK5tqpo4KlgpqWONmRrWuo5GuAcSbi1g6/RxJF+oXt+x3bOjmoRTY1V4iK6C7S107mh4+7la0g8tNdl6eh/TxqKWyX+/wBySTdJn1tF4I9pKadt8Pw7EZDewM1Q6Jt/V5d7lk02IYpGwGWnfm1u2OsdpvwffpqvZ3SdtntEXnaXGJZGF0nfwuBF2zCI/AhZAxhw3dCehIHT8RTvRJ22bpFqJMaEdPLN3TJBGwvysebusL2GlrnzVz96vA+sgjjdYEsfUNzDppda7kfZNEjZotW7E57Hu6Zhtf7z+H+CtuxCuvpFE0a7i/xcFl5oIvbkbhFpBiFcba09+No7/B618mL9o2SEsoaGSO/hGdzTbhe5ssvqILk0sMnwerRefoe0FXI8MrcKfDpfNFOyQfELcU1ZBVfwn+L8J0PsW4ZYT4ZmWOUeTIRFC6GCVjVVZHTaG732+w3f15KqtmMFO57QC7Zt+ZWqiAZd2rnk3Lnbkrhly6XS5OkIat2RWVGJVDQKaeOkaTqREHu9CTb3LWOwh85vWYtiEx4t+kZW+wCy3HG5Ac+3HYfPsUiwsd/Wy8sk5vdnojLStjDhoqZkbGZGODLWMhBJ8yRrwVX0KlsPqotLcG8Ln8KyrHYFxv1VVjuS4f5arSijLZito4ANGR7AGzGHb/FS+FrAbxxcPtRDh7FkhoLdnEW3JNuXFMtjcAA9Bb59y2kZs19LSmJ08jGRQCaQOLY221AAvcE6m2wNvfe86EuAL3Eg/jLR7y26y2s1JuSQdDt79/epAYzYC+mo3WtJLMRsFxo5+v4TId/IgKnumvvnZIDe1pXDnyJOnqs1z+hHK5sseWrZH4XPaCdmgkk36DyR0grLbqBjmlpghN73JaNvYVYnwvDe4c91PTQxgXL2RMiaOtyCfVUS1jnuIpxleLmwbmO3FgNvUmwWAe+qZc2szmE55Xva4R9S+2Rh4WYHHX1Wda8Fpnje20mFS1VPT0sga1kVjIA/xNzaBg1L76gAWB14ArU0U0FLSOEtHMJKOR7GNfPdzsxO5vuARf1W7xyWmfjrqYOc+eGEyGUAtMbzbW5JIdbmS7UXOmUao4LhndkS4dJLM5zXAma2otrvx96+X1jipVNvffb+V4MZJRSVmvFJDTzUjZnWleGiWGR+YtJAII0s5u9jckbcl9P7LUMLKYT4fW+GQDM1jyLHluRf0Xz+enpIX0sc5ewyVBigzHSNtiSwXuAOXDe/T3FHT/Ro2SONmtBBqGOLLEfdcdS3yfmbp9oaBerppScFJ72bVNbHpWwRsPePkOdxDXd6RmOh2IIVXdZvs63G5YANdOOq18dTUQkCRnfBouLjK+1t7bE9Wn0WbBUxzaxufcWu07jTiDqvUpRFMusiflGeRmbjkzsGp/uVTo3k3JkOvCYnpx/VS2T+p3DcK4w3+y5pPI6XC0qJuYkkLXAiRgc0ggh4JB/L3qIoWQsyR3bG0aAuNgBwvrpostxANnAtJKggE5xY8yN1GhZYyCxOQE9ba+5Dpezbejequ5W3/RTa/wBg5ra2IUotlk5vvEkDy/RUEN5Hfa6vEi2gaeYtsqHZbXb7CsNI0mQSA36txa61ssmoKtExvPiZkfcEFmlj8/mq3AXJcNFRmBNjY6adeiw9jSNnh1W+QmGcgyAXa8ffH6rPWlw2N7qtrgDlYDmd6Wt5rcr24ZNx3PNkSUtizWQmeHK0jMDcXWqLXMOWQOa7kVvFS9rXtyvaHDkRdTJiU3fksMjjsacOFrAiw3TvA3r5rPkoYHbAs/tKwaujZTxGWSsjjjH3prNA9brhLHKJ0U4spM1hmcduqqL2hozauPA7ALTnEIn/APxZGVTWusTC7S44a2v6XVIr6w3cyBrSd7+M+y4XmfUJM7dtm6dM5x1vzudAEzgAHfnyWmbLWyG7xJqbkBhF+mw+KqZBUPdfuy91zq4XIJ463V+ob4RO2kbQ1cTdXyA/0s1PsGyx5MUZmc1rHRhh8eZpYQLddT8Fjup57ZXzFrzrkDiT6hvl02VDKWGNznhznPJ/iSOvY8B08tVvXNmdMSZKxzybuN+Aba2XXW5tfzBVvuJXQEkmFlw4u0HDqAD/ALSstgDXZo2NYf8A9HN8Q04D59VBjZI+Nzml7mkOa5x8QJ/Dy9yV5ZbMZlIwMIIfMwb5vsngDl+yfYPJXszaekDnuythizhx2iaBfTmbX19eiuhrzq0uJAv9t1vatP2jaZKenwOEvM2IyGN3iuRC3WRx/wAbM/yXSKMtnlRhL6jCJcanhcZayb6Q1p0ygmzQdfwkerepXiJ6GsP0mRj2d33sTjEJpAJLXvvct3Gl+Hkugauhhmw59E5h7ksyWbwFtPUbjyC+H9qnNw/tNQ4fPTN+vd9eWzPAJLyAQAdBxt1su+PFjk25pt/hni6nubODr+l/5Qp6CaXDppo2AvoQ2oZkaQ05Tc6Ek3IAHtX2GhY0wwz0jg1kjR3RaLgC2jSOLeXLYW0Wm7CYWyHB3ySQgPqRqDqLWAa09AD7SVtOywLcBNC55dJh75KVxAtYMPh/45SsOKW0eD0Y7UUnyQ2nEUBa1rooxo4NALSQbageE7cRfokkTjmlJD9mskYbW8jfrzbtstmYnsGQSSW2BJGvnorAhayR0jC+NztXOafiNvUC/VcWjqmY8dVPC8NIbIDs14yON+XP0v5rKbWxZDn+qtYWk8NjwueHkrb42gnvGtYDa5YSGHzHD3/ALGqaTO1rG5AWOD+6maHMNjexFjYeQsDY8FN0XZm2bM4MAcbt4g6pfdzTp728lrBTlviEEcd3fyHGMbdCQfYVcY+RgAeHE6aO35nXQ/8AFO4/I0mf32+ax58wVHeEahxDhvre6xY6ila5rKhlTE52lgQfcQD7ln00WGzuDWTl7uDHuyu9mhW4vVw0ZdLlGK6p8QkJAB+11RpfJcRRvfroWtJW5jpKeI3ZCwO55bn2q8trC/LM9xeEaeOhqpLZmiMf1O19yy4cMjbbvXuktw2CzVK6RxRRhzkw1rWNDWAADgFKhTddjBKpc4NaXOIAAuSTsqlpcakdM8UwcRG2xfb7x4D5/JYyT0RssI6nRZxDGJpWviwvKH7CZ7Mw9G395Widg7auYS4jUTV8295XWa3fYbAbdOqzJHNYMjRp7VacZSLAb7Dr8/PBfHy5ZZH9x9CEVBfaZsVNTwty54ow3g1txx/6V4Pp2jWWQkDYN6dfVa5kTri5vyV8RADxaqRlXCI17ZlmoiB+riD7O1LyXWHkqJKiUsDXvOUC2UaA+g396otYXAv0A4qprHB2u/MHby/VdVKTOdIthr3DLbQaAbWPW3wHqrjIwXXvcja+mXba226usZoBbbpoFcawAbeS6RiRssti29BsOivsiFjmAHMbD/3VVdR6XUjmb/JXaMUjDZh4pWPpImCGMyTSvEcQOgzHj0AtfnwGpVGFYVHRudUy/W1kw+smd9s/0gjZo5bLPcAbG2xvtxV2GJ0riGgW4u5fPJdEtzLexXCzvCGC2mpPrv8APNc7ftWxOmd2/rXxNlP0B7IgWPaAC0A6eE/eJvffoulooxG2w15nmuae19TbtTJJVUlHFNDPI50Uk7SX5zfxECwte+t916Ixj5dHmyTkvjGz7zhUUMeFUcsFjBPA17D0c29vf82WBWxMwqufiLLClncG1rDqG/dbKL8rAHprwWx7Fh03ZDDWTxCMthDMgcDlDSQLEabAK9X0YfA+nqG5opGlhPMHQj46LnKNbrg7Qla3ANiWuBLee/8A75qhzARdttuB6cD+SiJvdxMZcuytABPlZV7ajQ/HRcWdC09lwbcenp7VjOjLB4dt8o016Hh8FmnUZtL31FtuqpcARre9rarDRpMw2S5HbkG4u5otc8iNr9VdbM2zczRl1uWfodNuSmWIG97XHvHLqFZyFl7bceNtvcubtGlTMjuGub9S5h01AJYdL8CsWaibbIYnBoN7ZdL68BodwhHG5HTcfP6K2Zpo7DM4HSxBuOfl/wCrnJx8o0ky1LUYpSMH7tq47tN+7nBc1w9vh9Asmg7YMa8U+O0r6Ca9u9+1C4+f3fX2q06pMhDZGtPIEX5cd+HvVqVoe3KWh8Z+0124Hz8eO6kc08b+17GnCMlUkewjeyVjZI3texwu1zTcEdCql5OjnqMOtJTEPgv44XaacxyPX28F6ilnjqoGTQm7HD1HMHqvoYsqyL8nknjcGXEupsll2o5lS0mNU1T3hlp4jI11s2XccNlu1BF1nLjWSOllhLS7PHMuCc4ObiDuFcYATc+q9TJDHKLSRseP6mgq0aClP/14x/aLfBeH6Fp7M9P1C9GhYABoFcyjitwcOpj/ACyPJx/VR+7ab8Lv95Wl0skZ7yNQC3vOdh8/BXRp15rYnC6bWzXg2tcPKkYbANRn9q0unmiPLE14NghcNhrfTT56LYjDoNLh583forgo6cfyWn+7X4rosMjLyI1Yk1vfXkrscE0g0jNubhb4raMY1gsxrW+QsqrLaxe2ZeQw4qICxldm6Db2rLa0NFmgADgFUi6qKXBhtsbLkvtdV09Xj9bPI2d7i4Zz3jRc5RoPDwOmt72XWbhdpA4iy5T7SiGLH/HhrITDIe/hdURnvCTx1sPXdGk2rMuVeLOif2d1DarshQSscXAhwu61z4jyXo3NDgQ4Ag7gry/7M43RdjqNroDT6vtEXB2UX01Gi9SkUqpFTvc181Brmgdb+l23oVhvY6PSRpYTz+bLdqCAQQRccisSxJ8G1No0Zdrfn8/mozAt0vcfP6LayUUD/uZf7Tb3bLHfhY/lzEdHAH4Lk8UvB0U0Yhc0ghwvyPJWyQ0kkX0sevzr71kuw6oBu0xk9HEfkrT8PqiDZjDp+Jc3CXo0pR9mLtdt9tRqqCANLXWU7DqzMXBgPk8KHYfV3/gn/c39VxeKXo6KcfZrpYh9256KyAW2114EraOw6rP8k/7m/qrTsJrnHSNoHWQLk8M/RtZI+zDjlANtui3WAvtPURNPgLWvAHA7H8vYsOPAKhx+smjYObbuP5LdYdQx0MZawlznfac7j/0vT0+OalbVHLLOLVIzERF7zyEoiKgIiIAiIgCIiAIiIAiIgCIiAh2gPBcj9p6inmxutlkbPKS/6xxlaC45Ra3h0sfNdbTfwZN/snbyXJuNRYacaHdCpFM59588bg4m51AOuvTZTSmzMp6fB0b+zWTvux9FJ3jngmSznWuRnNtl6heU/Zd3X+iaD6OXGHx5MwINsx56r1aRVKjV2ERQqAllKICLKLKpFKBSiqUJRbIUKpEoWU6oAVUilCwiIqQlERUBERAEREAREQBERAEREAREQEHQFck9p6lk2O175qiXN37w8sjHhI0GXxbaenVdbPNmk8hxXJeM4XC3tAKZtWJGVD875bjQkuv04aeamjU7MynGPJ0t2Dc5/ZLDXvILnRXJAtfU6rfrQ9hGCPsfhMYfnDKdrQ7nbRb5Iqkkau9wiKFQEREAREQBERAERFAEREAREQEoiKgIiIAiIgCIiAIihASihEBKKEQAgEEEXB0IXIWPCGLGq6JskYYyoeDlpWgNLXOAAaND83XXp0XJ2OU9BL2qkjjlaaaWTPK/vQQXHMT4uF/zTTqZmU1Hk6X7FU4peyeExNDABSsdZjco1F9Bw3W7WBgADcCw4A3ApYgDz8IWeotkaIREVAREQBERAERFAEREARFCoJRFCAqREQBERAQpUIgCIiAIiIAiIgCIiAiRwZG57tmgkrkevgrH45LSuhBc+fvO6El9bXvmOvPoutakgU0puBZjtTsNFydLX1Bxg1jqX662XL4g0Nt9u9r2tx5Faiov5HLI8i+K8P8Av4OqcEt+5qCwsPo0dgeHhCzFj4a3u8OpWHdsLB/xCyFhcHUIiIAiIgCIiAIiIAihFQEREAREQEqVCIAiIgCIiAIiIAiIoAiIgCIiAxsSa5+G1TY253mF4a3mcpsFzKa6odirpv3VWGoe3I6nAOZo0GY6bG1vRdRnUWK5yiqcQh7QU9DKYTWHExh0zrOLzGx7dbXtqHHWydycPic54I5eV/z/AIOhqFpbQ07XfaETQfOwV9NtEQ6BERChERCBEUKglEUIAiIgCIiAIiICURFAEREAREQBERAEREAREQoREQBfN6vsR337Tn4q1mWN3c1rH28Jex2V7T1Nw70X0hUH+M3+0/ko1ZYuitERUyEREARFCoJUKVCgCIioCIhUAREQBERCn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8690" name="Picture 8" descr="http://dragonfly.nature4stock.com/wp-content/uploads/2009/06/nehalennia-speciosa-img_01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756" y="4867275"/>
            <a:ext cx="1619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6" descr="http://www.odonata.su/uploads/photos/vidy-raznokrylykh-strekoz-juzhnogo-urala/thumb/big-Aeshna-virid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3" y="4412457"/>
            <a:ext cx="13081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2" name="TextBox 23"/>
          <p:cNvSpPr txBox="1">
            <a:spLocks noChangeArrowheads="1"/>
          </p:cNvSpPr>
          <p:nvPr/>
        </p:nvSpPr>
        <p:spPr bwMode="auto">
          <a:xfrm>
            <a:off x="0" y="3527591"/>
            <a:ext cx="14909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400" dirty="0">
                <a:latin typeface="Calibri" pitchFamily="34" charset="0"/>
              </a:rPr>
              <a:t>Rohe-tondihobu</a:t>
            </a:r>
          </a:p>
        </p:txBody>
      </p:sp>
      <p:sp>
        <p:nvSpPr>
          <p:cNvPr id="28693" name="TextBox 26"/>
          <p:cNvSpPr txBox="1">
            <a:spLocks noChangeArrowheads="1"/>
          </p:cNvSpPr>
          <p:nvPr/>
        </p:nvSpPr>
        <p:spPr bwMode="auto">
          <a:xfrm>
            <a:off x="1470572" y="5732611"/>
            <a:ext cx="178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400" dirty="0">
                <a:latin typeface="Calibri" pitchFamily="34" charset="0"/>
              </a:rPr>
              <a:t>Pisiliidrik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6520" y="3740682"/>
            <a:ext cx="360363" cy="40481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5" name="Picture 10" descr="http://thumbs.dreamstime.com/z/rana-temporaria-frog-203064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297113"/>
            <a:ext cx="18827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12" descr="http://www.animalinfo.org/image/mustlutr2%20jpg%20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7938"/>
            <a:ext cx="27860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 descr="C:\Users\Liina\Documents\Pisiveekogud\NTP\Short note\Hauke Drews\Stodtha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Liina\Documents\Pisiveekogud\NTP\Short note\Hauke Drews\P1340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765175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22225" y="6457950"/>
            <a:ext cx="5142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2400" dirty="0">
                <a:latin typeface="Calibri" pitchFamily="34" charset="0"/>
              </a:rPr>
              <a:t>Stiftung Naturschutz Schleswig-Holstein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86" y="4509120"/>
            <a:ext cx="1525356" cy="10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7329917" y="5445224"/>
            <a:ext cx="2017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400" dirty="0" smtClean="0">
                <a:latin typeface="Calibri" pitchFamily="34" charset="0"/>
              </a:rPr>
              <a:t>Punakõht unk</a:t>
            </a:r>
            <a:endParaRPr lang="et-EE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1871</TotalTime>
  <Words>309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Elupaikade taastamine märgaladega seotud liikidele</vt:lpstr>
      <vt:lpstr>Taastamine</vt:lpstr>
      <vt:lpstr>Liigikeskse lähenemise skeem</vt:lpstr>
      <vt:lpstr>Liigi vajadused, nt kõre</vt:lpstr>
      <vt:lpstr>Liigikaitsetööd lähtuvalt nõudlustest: kõre</vt:lpstr>
      <vt:lpstr>PowerPoint Presentation</vt:lpstr>
      <vt:lpstr>Mitmekesine majandamine</vt:lpstr>
      <vt:lpstr>Mitme liigi keskne lähenemine: euroopa naarits ja veeselgrootud</vt:lpstr>
      <vt:lpstr>PowerPoint Presentation</vt:lpstr>
      <vt:lpstr>Liigikaitsetööde tõhususe uuringud: metsis</vt:lpstr>
      <vt:lpstr>Öördi katseala praegu</vt:lpstr>
      <vt:lpstr>PowerPoint Presentation</vt:lpstr>
      <vt:lpstr>Liigikaitsetööde tõhususe uuringud: metsis</vt:lpstr>
      <vt:lpstr>Oodatavad tulemused ja kaasmõjud</vt:lpstr>
      <vt:lpstr>Kokkuvõte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Elupaikade taastamine märgaladega seotud liikidele</dc:title>
  <dc:creator>Liina</dc:creator>
  <cp:lastModifiedBy>ibm</cp:lastModifiedBy>
  <cp:revision>61</cp:revision>
  <dcterms:created xsi:type="dcterms:W3CDTF">2014-01-28T08:51:14Z</dcterms:created>
  <dcterms:modified xsi:type="dcterms:W3CDTF">2014-02-06T09:48:34Z</dcterms:modified>
</cp:coreProperties>
</file>